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m4v" ContentType="video/unknown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454" r:id="rId2"/>
    <p:sldId id="463" r:id="rId3"/>
    <p:sldId id="471" r:id="rId4"/>
    <p:sldId id="464" r:id="rId5"/>
    <p:sldId id="465" r:id="rId6"/>
    <p:sldId id="467" r:id="rId7"/>
    <p:sldId id="468" r:id="rId8"/>
    <p:sldId id="470" r:id="rId9"/>
    <p:sldId id="458" r:id="rId10"/>
    <p:sldId id="472" r:id="rId11"/>
    <p:sldId id="475" r:id="rId12"/>
    <p:sldId id="474" r:id="rId13"/>
    <p:sldId id="476" r:id="rId14"/>
    <p:sldId id="473" r:id="rId15"/>
    <p:sldId id="477" r:id="rId16"/>
    <p:sldId id="480" r:id="rId17"/>
    <p:sldId id="479" r:id="rId18"/>
    <p:sldId id="478" r:id="rId19"/>
    <p:sldId id="461" r:id="rId20"/>
  </p:sldIdLst>
  <p:sldSz cx="9144000" cy="6858000" type="screen4x3"/>
  <p:notesSz cx="6950075" cy="92360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10" userDrawn="1">
          <p15:clr>
            <a:srgbClr val="A4A3A4"/>
          </p15:clr>
        </p15:guide>
        <p15:guide id="2" pos="2189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9900"/>
    <a:srgbClr val="FF6900"/>
    <a:srgbClr val="F6D381"/>
    <a:srgbClr val="DE551A"/>
    <a:srgbClr val="328ECA"/>
    <a:srgbClr val="E07445"/>
    <a:srgbClr val="99FF33"/>
    <a:srgbClr val="008000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706" autoAdjust="0"/>
    <p:restoredTop sz="77564" autoAdjust="0"/>
  </p:normalViewPr>
  <p:slideViewPr>
    <p:cSldViewPr>
      <p:cViewPr>
        <p:scale>
          <a:sx n="110" d="100"/>
          <a:sy n="110" d="100"/>
        </p:scale>
        <p:origin x="576" y="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99" d="100"/>
          <a:sy n="99" d="100"/>
        </p:scale>
        <p:origin x="2688" y="96"/>
      </p:cViewPr>
      <p:guideLst>
        <p:guide orient="horz" pos="2910"/>
        <p:guide pos="218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commentAuthors" Target="commentAuthors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12329" cy="462119"/>
          </a:xfrm>
          <a:prstGeom prst="rect">
            <a:avLst/>
          </a:prstGeom>
        </p:spPr>
        <p:txBody>
          <a:bodyPr vert="horz" wrap="square" lIns="90379" tIns="45190" rIns="90379" bIns="4519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174" y="0"/>
            <a:ext cx="3012329" cy="462119"/>
          </a:xfrm>
          <a:prstGeom prst="rect">
            <a:avLst/>
          </a:prstGeom>
        </p:spPr>
        <p:txBody>
          <a:bodyPr vert="horz" wrap="square" lIns="90379" tIns="45190" rIns="90379" bIns="4519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2F51C58-7DE8-47EE-9E4C-3061DE07EBC2}" type="datetimeFigureOut">
              <a:rPr lang="en-US"/>
              <a:pPr/>
              <a:t>7/12/17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772379"/>
            <a:ext cx="3012329" cy="462119"/>
          </a:xfrm>
          <a:prstGeom prst="rect">
            <a:avLst/>
          </a:prstGeom>
        </p:spPr>
        <p:txBody>
          <a:bodyPr vert="horz" wrap="square" lIns="90379" tIns="45190" rIns="90379" bIns="4519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174" y="8772379"/>
            <a:ext cx="3012329" cy="462119"/>
          </a:xfrm>
          <a:prstGeom prst="rect">
            <a:avLst/>
          </a:prstGeom>
        </p:spPr>
        <p:txBody>
          <a:bodyPr vert="horz" wrap="square" lIns="90379" tIns="45190" rIns="90379" bIns="4519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4023157-A05D-4D82-A7B4-3DCB5576434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8140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12329" cy="462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96" tIns="46049" rIns="92096" bIns="46049" numCol="1" anchor="t" anchorCtr="0" compatLnSpc="1">
            <a:prstTxWarp prst="textNoShape">
              <a:avLst/>
            </a:prstTxWarp>
          </a:bodyPr>
          <a:lstStyle>
            <a:lvl1pPr defTabSz="921053">
              <a:defRPr sz="1200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36174" y="0"/>
            <a:ext cx="3012329" cy="462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96" tIns="46049" rIns="92096" bIns="46049" numCol="1" anchor="t" anchorCtr="0" compatLnSpc="1">
            <a:prstTxWarp prst="textNoShape">
              <a:avLst/>
            </a:prstTxWarp>
          </a:bodyPr>
          <a:lstStyle>
            <a:lvl1pPr algn="r" defTabSz="921053">
              <a:defRPr sz="1200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5225" y="692150"/>
            <a:ext cx="4619625" cy="3463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5638" y="4387767"/>
            <a:ext cx="5558801" cy="4155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96" tIns="46049" rIns="92096" bIns="460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772379"/>
            <a:ext cx="3012329" cy="462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96" tIns="46049" rIns="92096" bIns="46049" numCol="1" anchor="b" anchorCtr="0" compatLnSpc="1">
            <a:prstTxWarp prst="textNoShape">
              <a:avLst/>
            </a:prstTxWarp>
          </a:bodyPr>
          <a:lstStyle>
            <a:lvl1pPr defTabSz="921053">
              <a:defRPr sz="12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36174" y="8772379"/>
            <a:ext cx="3012329" cy="462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96" tIns="46049" rIns="92096" bIns="46049" numCol="1" anchor="b" anchorCtr="0" compatLnSpc="1">
            <a:prstTxWarp prst="textNoShape">
              <a:avLst/>
            </a:prstTxWarp>
          </a:bodyPr>
          <a:lstStyle>
            <a:lvl1pPr algn="r" defTabSz="921053">
              <a:defRPr sz="1200"/>
            </a:lvl1pPr>
          </a:lstStyle>
          <a:p>
            <a:fld id="{7F1201CB-5124-4DF0-954D-294EB29CAD3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952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11" charset="-128"/>
        <a:cs typeface="ＭＳ Ｐゴシック" pitchFamily="-111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11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11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11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11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>
            <a:lvl1pPr>
              <a:defRPr>
                <a:latin typeface="+mj-lt"/>
                <a:cs typeface="Trajan Pro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+mj-lt"/>
                <a:cs typeface="Garamond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060E4-2275-46E9-A723-653463806D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299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0" y="685800"/>
            <a:ext cx="9144000" cy="5638800"/>
          </a:xfrm>
        </p:spPr>
        <p:txBody>
          <a:bodyPr lIns="274320" tIns="274320"/>
          <a:lstStyle>
            <a:lvl1pPr>
              <a:spcBef>
                <a:spcPts val="1200"/>
              </a:spcBef>
              <a:spcAft>
                <a:spcPts val="600"/>
              </a:spcAft>
              <a:defRPr sz="2000"/>
            </a:lvl1pPr>
            <a:lvl2pPr>
              <a:spcBef>
                <a:spcPts val="600"/>
              </a:spcBef>
              <a:spcAft>
                <a:spcPts val="600"/>
              </a:spcAft>
              <a:defRPr sz="1600"/>
            </a:lvl2pPr>
            <a:lvl3pPr marL="1143000" indent="-228600">
              <a:buFont typeface="Courier New" panose="02070309020205020404" pitchFamily="49" charset="0"/>
              <a:buChar char="o"/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idx="10"/>
          </p:nvPr>
        </p:nvSpPr>
        <p:spPr>
          <a:xfrm>
            <a:off x="1295400" y="0"/>
            <a:ext cx="6553200" cy="685800"/>
          </a:xfrm>
        </p:spPr>
        <p:txBody>
          <a:bodyPr anchor="ctr"/>
          <a:lstStyle>
            <a:lvl1pPr>
              <a:defRPr sz="2600" cap="small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9060E4-2275-46E9-A723-653463806D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8531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685800"/>
            <a:ext cx="4038600" cy="56388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85800"/>
            <a:ext cx="4038600" cy="56388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6553200" cy="685800"/>
          </a:xfrm>
        </p:spPr>
        <p:txBody>
          <a:bodyPr anchor="ctr"/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060E4-2275-46E9-A723-653463806D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6217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emf"/><Relationship Id="rId6" Type="http://schemas.openxmlformats.org/officeDocument/2006/relationships/image" Target="../media/image2.emf"/><Relationship Id="rId7" Type="http://schemas.openxmlformats.org/officeDocument/2006/relationships/image" Target="../media/image3.emf"/><Relationship Id="rId8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"/>
          <p:cNvSpPr>
            <a:spLocks noChangeArrowheads="1"/>
          </p:cNvSpPr>
          <p:nvPr userDrawn="1"/>
        </p:nvSpPr>
        <p:spPr bwMode="auto">
          <a:xfrm>
            <a:off x="0" y="0"/>
            <a:ext cx="9144000" cy="712788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sz="4400">
              <a:solidFill>
                <a:schemeClr val="tx2"/>
              </a:solidFill>
            </a:endParaRPr>
          </a:p>
        </p:txBody>
      </p:sp>
      <p:sp>
        <p:nvSpPr>
          <p:cNvPr id="1027" name="Rectangle 4"/>
          <p:cNvSpPr>
            <a:spLocks noChangeArrowheads="1"/>
          </p:cNvSpPr>
          <p:nvPr userDrawn="1"/>
        </p:nvSpPr>
        <p:spPr bwMode="auto">
          <a:xfrm>
            <a:off x="0" y="0"/>
            <a:ext cx="9144000" cy="6858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sz="4400">
              <a:solidFill>
                <a:schemeClr val="tx2"/>
              </a:solidFill>
            </a:endParaRPr>
          </a:p>
        </p:txBody>
      </p:sp>
      <p:pic>
        <p:nvPicPr>
          <p:cNvPr id="1028" name="Picture 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6402390"/>
            <a:ext cx="2198688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6400802"/>
            <a:ext cx="2349500" cy="3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" y="76200"/>
            <a:ext cx="1233488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6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76200"/>
            <a:ext cx="1227138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4"/>
          <p:cNvSpPr>
            <a:spLocks noChangeArrowheads="1"/>
          </p:cNvSpPr>
          <p:nvPr userDrawn="1"/>
        </p:nvSpPr>
        <p:spPr bwMode="auto">
          <a:xfrm>
            <a:off x="0" y="6324600"/>
            <a:ext cx="9144000" cy="26988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sz="4400">
              <a:solidFill>
                <a:schemeClr val="tx2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4360069" y="6400802"/>
            <a:ext cx="4238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9060E4-2275-46E9-A723-653463806DF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111" charset="-128"/>
          <a:cs typeface="ＭＳ Ｐゴシック" pitchFamily="-111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-111" charset="-128"/>
          <a:cs typeface="ＭＳ Ｐゴシック" pitchFamily="-111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-111" charset="-128"/>
          <a:cs typeface="ＭＳ Ｐゴシック" pitchFamily="-111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-111" charset="-128"/>
          <a:cs typeface="ＭＳ Ｐゴシック" pitchFamily="-111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-111" charset="-128"/>
          <a:cs typeface="ＭＳ Ｐゴシック" pitchFamily="-111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111" charset="-128"/>
          <a:cs typeface="ＭＳ Ｐゴシック" pitchFamily="-111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111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111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1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1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gif"/><Relationship Id="rId3" Type="http://schemas.openxmlformats.org/officeDocument/2006/relationships/image" Target="../media/image19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gif"/><Relationship Id="rId3" Type="http://schemas.openxmlformats.org/officeDocument/2006/relationships/image" Target="../media/image22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Tracking Accuracy Comparison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dirty="0"/>
              <a:t>HTC </a:t>
            </a:r>
            <a:r>
              <a:rPr lang="en-US" sz="3600" dirty="0" smtClean="0"/>
              <a:t>Vive </a:t>
            </a:r>
            <a:r>
              <a:rPr lang="en-US" sz="3600" dirty="0"/>
              <a:t>vs. </a:t>
            </a:r>
            <a:r>
              <a:rPr lang="en-US" sz="3600" dirty="0" err="1"/>
              <a:t>Vicon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sz="2100" dirty="0"/>
          </a:p>
          <a:p>
            <a:endParaRPr lang="en-US" sz="2100" dirty="0"/>
          </a:p>
          <a:p>
            <a:r>
              <a:rPr lang="en-US" sz="2100" b="1" dirty="0" err="1"/>
              <a:t>Yuanqing</a:t>
            </a:r>
            <a:r>
              <a:rPr lang="en-US" sz="2100" b="1" dirty="0"/>
              <a:t> Hong, Xin </a:t>
            </a:r>
            <a:r>
              <a:rPr lang="en-US" sz="2100" b="1" dirty="0" err="1"/>
              <a:t>Jin</a:t>
            </a:r>
            <a:endParaRPr lang="en-US" sz="2100" b="1" dirty="0"/>
          </a:p>
        </p:txBody>
      </p:sp>
    </p:spTree>
    <p:extLst>
      <p:ext uri="{BB962C8B-B14F-4D97-AF65-F5344CB8AC3E}">
        <p14:creationId xmlns:p14="http://schemas.microsoft.com/office/powerpoint/2010/main" val="12606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685800"/>
            <a:ext cx="7518400" cy="5638800"/>
          </a:xfrm>
        </p:spPr>
      </p:pic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en-US" dirty="0" smtClean="0"/>
              <a:t>Translation Movement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9060E4-2275-46E9-A723-653463806DF4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181100"/>
            <a:ext cx="6197600" cy="4648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29400" y="1371600"/>
            <a:ext cx="2057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Geometric Error: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RMS(root mean square) Error: 2.7mm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Max Error: 10.2mm</a:t>
            </a:r>
          </a:p>
        </p:txBody>
      </p:sp>
    </p:spTree>
    <p:extLst>
      <p:ext uri="{BB962C8B-B14F-4D97-AF65-F5344CB8AC3E}">
        <p14:creationId xmlns:p14="http://schemas.microsoft.com/office/powerpoint/2010/main" val="136893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685800"/>
            <a:ext cx="7518400" cy="5638800"/>
          </a:xfrm>
        </p:spPr>
      </p:pic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9060E4-2275-46E9-A723-653463806DF4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66800"/>
            <a:ext cx="6502400" cy="4876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27779" y="1938753"/>
            <a:ext cx="874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 Axis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712935" y="3398221"/>
            <a:ext cx="874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r>
              <a:rPr lang="en-US" smtClean="0"/>
              <a:t> Axis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727779" y="4992587"/>
            <a:ext cx="874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Z Axis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40965" y="87906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Error (mm)</a:t>
            </a:r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6771467" y="2853153"/>
            <a:ext cx="21614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797177" y="4453353"/>
            <a:ext cx="21357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7482357" y="1380664"/>
            <a:ext cx="0" cy="43680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568913" y="194750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1.7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559924" y="340697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1.3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528951" y="503068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1.6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8173182" y="1380663"/>
            <a:ext cx="18613" cy="43680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290797" y="1956255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6.8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8290796" y="3401111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5.1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288716" y="5034543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7.2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475555" y="147173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RMS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272184" y="1476111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Max</a:t>
            </a:r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>
            <a:off x="6745757" y="1365298"/>
            <a:ext cx="220568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745757" y="1363840"/>
            <a:ext cx="51420" cy="43680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8932947" y="1380663"/>
            <a:ext cx="0" cy="43680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6797177" y="5724795"/>
            <a:ext cx="2135770" cy="71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0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685800"/>
            <a:ext cx="7518400" cy="5638800"/>
          </a:xfrm>
        </p:spPr>
      </p:pic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en-US" dirty="0" smtClean="0"/>
              <a:t>Circle Movement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9060E4-2275-46E9-A723-653463806DF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29400" y="1371600"/>
            <a:ext cx="2057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Geometric Error: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RMS(root mean square) Error: 6.7mm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Max Error: 32mm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72540" y="22563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15662"/>
            <a:ext cx="6366033" cy="477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2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Content Placeholder 41"/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685800"/>
            <a:ext cx="7518400" cy="5638800"/>
          </a:xfrm>
        </p:spPr>
      </p:pic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9060E4-2275-46E9-A723-653463806DF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727779" y="1938753"/>
            <a:ext cx="874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 Axis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712935" y="3398221"/>
            <a:ext cx="874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r>
              <a:rPr lang="en-US" smtClean="0"/>
              <a:t> Axis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727779" y="4992587"/>
            <a:ext cx="874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Z Axis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340965" y="87906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Error (mm)</a:t>
            </a:r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6771467" y="2853153"/>
            <a:ext cx="21614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797177" y="4453353"/>
            <a:ext cx="21357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7482357" y="1380664"/>
            <a:ext cx="0" cy="43680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568913" y="194750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4.2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559924" y="340697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4.5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576370" y="5042850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2.6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8173182" y="1380663"/>
            <a:ext cx="18613" cy="43680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243576" y="195625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17.4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8231875" y="3406972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14.4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247659" y="504285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10.0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7475555" y="147173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RMS</a:t>
            </a:r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8272184" y="1476111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Max</a:t>
            </a:r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>
            <a:off x="6745757" y="1365298"/>
            <a:ext cx="220568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745757" y="1363840"/>
            <a:ext cx="51420" cy="43680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8932947" y="1380663"/>
            <a:ext cx="0" cy="43680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6797177" y="5724795"/>
            <a:ext cx="2135770" cy="71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8" y="1156794"/>
            <a:ext cx="6492916" cy="486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9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685800"/>
            <a:ext cx="7518400" cy="5638800"/>
          </a:xfrm>
        </p:spPr>
      </p:pic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en-US" dirty="0" smtClean="0"/>
              <a:t>Rotation Movement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9060E4-2275-46E9-A723-653463806DF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05600" y="1371600"/>
            <a:ext cx="2057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Geometric Error: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RMS(root mean square) Error: 5.0mm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Max Error: 24.3mm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38" y="1143000"/>
            <a:ext cx="6332682" cy="474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685800"/>
            <a:ext cx="7518400" cy="5638800"/>
          </a:xfrm>
        </p:spPr>
      </p:pic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9060E4-2275-46E9-A723-653463806DF4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65" y="1066800"/>
            <a:ext cx="6552021" cy="49140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27779" y="1938753"/>
            <a:ext cx="874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 Axis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712935" y="3398221"/>
            <a:ext cx="874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r>
              <a:rPr lang="en-US" smtClean="0"/>
              <a:t> Axis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727779" y="4992587"/>
            <a:ext cx="874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Z Axis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40965" y="87906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Error (mm)</a:t>
            </a:r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6771467" y="2853153"/>
            <a:ext cx="21614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797177" y="4453353"/>
            <a:ext cx="21357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7482357" y="1380664"/>
            <a:ext cx="0" cy="43680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568913" y="194750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4.1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559924" y="340697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2.0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528951" y="503068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3.2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8173182" y="1380663"/>
            <a:ext cx="18613" cy="43680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290797" y="195625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23.8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290796" y="3401111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6.8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203721" y="502005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19.8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475555" y="147173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RMS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8272184" y="1476111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Max</a:t>
            </a:r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6745757" y="1365298"/>
            <a:ext cx="220568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745757" y="1363840"/>
            <a:ext cx="51420" cy="43680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8932947" y="1380663"/>
            <a:ext cx="0" cy="43680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6797177" y="5724795"/>
            <a:ext cx="2135770" cy="71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81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69069" y="2394530"/>
            <a:ext cx="4191000" cy="2362200"/>
          </a:xfrm>
        </p:spPr>
        <p:txBody>
          <a:bodyPr/>
          <a:lstStyle/>
          <a:p>
            <a:r>
              <a:rPr lang="en-US" dirty="0" smtClean="0"/>
              <a:t>Translation Movement</a:t>
            </a:r>
          </a:p>
          <a:p>
            <a:endParaRPr lang="en-US" dirty="0"/>
          </a:p>
          <a:p>
            <a:r>
              <a:rPr lang="en-US" dirty="0" smtClean="0"/>
              <a:t>Circle Movement</a:t>
            </a:r>
          </a:p>
          <a:p>
            <a:endParaRPr lang="en-US" dirty="0"/>
          </a:p>
          <a:p>
            <a:r>
              <a:rPr lang="en-US" dirty="0" smtClean="0"/>
              <a:t>Rotation Movement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9060E4-2275-46E9-A723-653463806DF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36967" y="116091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Geometric Error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765481" y="179784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RMS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972453" y="180425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648200" y="263473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2.7mm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13387" y="2658943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10.2mm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48200" y="367216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6.7mm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813387" y="3672163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30.2mm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648200" y="477316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5.0mm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841359" y="4803778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24.3mm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457199" y="2334384"/>
            <a:ext cx="770645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432787" y="3352800"/>
            <a:ext cx="770645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57199" y="4419600"/>
            <a:ext cx="770645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3939718" y="1797842"/>
            <a:ext cx="9022" cy="34599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65724" y="1773634"/>
            <a:ext cx="76735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32787" y="1773634"/>
            <a:ext cx="0" cy="34841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57199" y="5257800"/>
            <a:ext cx="768204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8139242" y="1773634"/>
            <a:ext cx="0" cy="34831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260030" y="1797842"/>
            <a:ext cx="19819" cy="34589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53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en-US" dirty="0" smtClean="0"/>
              <a:t>Error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9060E4-2275-46E9-A723-653463806DF4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729986"/>
            <a:ext cx="7166373" cy="555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9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949" y="4112205"/>
            <a:ext cx="5792552" cy="219481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en-US" dirty="0" smtClean="0"/>
              <a:t>Delay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9060E4-2275-46E9-A723-653463806DF4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469" y="838200"/>
            <a:ext cx="5791200" cy="321126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612263" y="849086"/>
            <a:ext cx="0" cy="37991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461503" y="838200"/>
            <a:ext cx="0" cy="3429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747503" y="83820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299703" y="838200"/>
            <a:ext cx="0" cy="381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137903" y="838200"/>
            <a:ext cx="0" cy="457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976103" y="838200"/>
            <a:ext cx="0" cy="533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814303" y="838200"/>
            <a:ext cx="0" cy="5029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2362200" y="1219200"/>
            <a:ext cx="2611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2492752" y="2743200"/>
            <a:ext cx="130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2971800" y="990600"/>
            <a:ext cx="4897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3330952" y="2667000"/>
            <a:ext cx="130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098967" y="1371600"/>
            <a:ext cx="200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4038600" y="2971800"/>
            <a:ext cx="2611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4724401" y="1780735"/>
            <a:ext cx="413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4783932" y="3505200"/>
            <a:ext cx="3539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5845552" y="2133600"/>
            <a:ext cx="130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5867401" y="3810000"/>
            <a:ext cx="1087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6477001" y="1981200"/>
            <a:ext cx="3373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6683752" y="3505200"/>
            <a:ext cx="130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97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/>
          <a:lstStyle/>
          <a:p>
            <a:r>
              <a:rPr lang="en-US" dirty="0" smtClean="0"/>
              <a:t>Compare orientation</a:t>
            </a:r>
          </a:p>
          <a:p>
            <a:r>
              <a:rPr lang="en-US" dirty="0" smtClean="0"/>
              <a:t>Fix delay problem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smtClean="0"/>
              <a:t>error for different speed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en-US" dirty="0" smtClean="0"/>
              <a:t>Next 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9060E4-2275-46E9-A723-653463806DF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9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685800"/>
            <a:ext cx="7518400" cy="5638800"/>
          </a:xfrm>
        </p:spPr>
      </p:pic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9060E4-2275-46E9-A723-653463806DF4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330" y="1259121"/>
            <a:ext cx="3657600" cy="4876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95578" y="5161005"/>
            <a:ext cx="1031052" cy="369332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Labview</a:t>
            </a:r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2640528" y="1837734"/>
            <a:ext cx="1333759" cy="14773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Computer2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003353" y="4238033"/>
            <a:ext cx="3080318" cy="14773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Computer1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433867" y="5158337"/>
            <a:ext cx="757580" cy="369332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Vicon</a:t>
            </a:r>
            <a:endParaRPr lang="en-US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2966887" y="2775472"/>
            <a:ext cx="710451" cy="369332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Unity</a:t>
            </a:r>
          </a:p>
        </p:txBody>
      </p:sp>
      <p:sp>
        <p:nvSpPr>
          <p:cNvPr id="18" name="Down Arrow 17"/>
          <p:cNvSpPr/>
          <p:nvPr/>
        </p:nvSpPr>
        <p:spPr>
          <a:xfrm>
            <a:off x="3103191" y="3315062"/>
            <a:ext cx="408432" cy="1845942"/>
          </a:xfrm>
          <a:prstGeom prst="downArrow">
            <a:avLst>
              <a:gd name="adj1" fmla="val 5589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432948" y="359890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UDP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16" idx="3"/>
          </p:cNvCxnSpPr>
          <p:nvPr/>
        </p:nvCxnSpPr>
        <p:spPr>
          <a:xfrm flipV="1">
            <a:off x="2191447" y="5334000"/>
            <a:ext cx="704131" cy="9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Donut 8"/>
          <p:cNvSpPr/>
          <p:nvPr/>
        </p:nvSpPr>
        <p:spPr>
          <a:xfrm>
            <a:off x="5943600" y="1970132"/>
            <a:ext cx="304800" cy="304800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Donut 21"/>
          <p:cNvSpPr/>
          <p:nvPr/>
        </p:nvSpPr>
        <p:spPr>
          <a:xfrm>
            <a:off x="7437803" y="2294753"/>
            <a:ext cx="304800" cy="304800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Donut 25"/>
          <p:cNvSpPr/>
          <p:nvPr/>
        </p:nvSpPr>
        <p:spPr>
          <a:xfrm>
            <a:off x="7162800" y="3200400"/>
            <a:ext cx="304800" cy="304800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Donut 26"/>
          <p:cNvSpPr/>
          <p:nvPr/>
        </p:nvSpPr>
        <p:spPr>
          <a:xfrm>
            <a:off x="8212940" y="2447153"/>
            <a:ext cx="304800" cy="304800"/>
          </a:xfrm>
          <a:prstGeom prst="donu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Donut 27"/>
          <p:cNvSpPr/>
          <p:nvPr/>
        </p:nvSpPr>
        <p:spPr>
          <a:xfrm>
            <a:off x="6781800" y="4572000"/>
            <a:ext cx="304800" cy="304800"/>
          </a:xfrm>
          <a:prstGeom prst="donu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12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2" grpId="0" animBg="1"/>
      <p:bldP spid="26" grpId="0" animBg="1"/>
      <p:bldP spid="27" grpId="0" animBg="1"/>
      <p:bldP spid="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9060E4-2275-46E9-A723-653463806DF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IMG_894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00441" y="737097"/>
            <a:ext cx="3142971" cy="558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75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0" y="2133600"/>
            <a:ext cx="9144000" cy="3429000"/>
          </a:xfrm>
        </p:spPr>
        <p:txBody>
          <a:bodyPr/>
          <a:lstStyle/>
          <a:p>
            <a:r>
              <a:rPr lang="en-US" b="1" dirty="0" smtClean="0"/>
              <a:t>Translation Movement</a:t>
            </a:r>
          </a:p>
          <a:p>
            <a:endParaRPr lang="en-US" dirty="0"/>
          </a:p>
          <a:p>
            <a:r>
              <a:rPr lang="en-US" dirty="0" smtClean="0"/>
              <a:t>Circle Movement</a:t>
            </a:r>
          </a:p>
          <a:p>
            <a:endParaRPr lang="en-US" dirty="0"/>
          </a:p>
          <a:p>
            <a:r>
              <a:rPr lang="en-US" dirty="0" smtClean="0"/>
              <a:t>Rotation Movement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9060E4-2275-46E9-A723-653463806DF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1259303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3 Sets of Data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371600"/>
            <a:ext cx="5867400" cy="43640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87618" y="5803103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Raw Data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6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0" y="2133600"/>
            <a:ext cx="9144000" cy="3429000"/>
          </a:xfrm>
        </p:spPr>
        <p:txBody>
          <a:bodyPr/>
          <a:lstStyle/>
          <a:p>
            <a:r>
              <a:rPr lang="en-US" dirty="0" smtClean="0"/>
              <a:t>Translation Movement</a:t>
            </a:r>
          </a:p>
          <a:p>
            <a:endParaRPr lang="en-US" dirty="0"/>
          </a:p>
          <a:p>
            <a:r>
              <a:rPr lang="en-US" b="1" dirty="0" smtClean="0"/>
              <a:t>Circle Movement</a:t>
            </a:r>
          </a:p>
          <a:p>
            <a:endParaRPr lang="en-US" dirty="0"/>
          </a:p>
          <a:p>
            <a:r>
              <a:rPr lang="en-US" dirty="0" smtClean="0"/>
              <a:t>Rotation Movement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9060E4-2275-46E9-A723-653463806DF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1259303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3 Sets of Data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843" y="1288240"/>
            <a:ext cx="5878157" cy="4457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87618" y="5803103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Raw Data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54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0" y="2133600"/>
            <a:ext cx="9144000" cy="3429000"/>
          </a:xfrm>
        </p:spPr>
        <p:txBody>
          <a:bodyPr/>
          <a:lstStyle/>
          <a:p>
            <a:r>
              <a:rPr lang="en-US" dirty="0" smtClean="0"/>
              <a:t>Translation Movement</a:t>
            </a:r>
          </a:p>
          <a:p>
            <a:endParaRPr lang="en-US" dirty="0"/>
          </a:p>
          <a:p>
            <a:r>
              <a:rPr lang="en-US" dirty="0" smtClean="0"/>
              <a:t>Circle Movement</a:t>
            </a:r>
          </a:p>
          <a:p>
            <a:endParaRPr lang="en-US" dirty="0"/>
          </a:p>
          <a:p>
            <a:r>
              <a:rPr lang="en-US" b="1" dirty="0" smtClean="0"/>
              <a:t>Rotation Movement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9060E4-2275-46E9-A723-653463806DF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1259303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3 Sets of Data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989" y="1251587"/>
            <a:ext cx="5886300" cy="45458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87618" y="5803103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Raw Data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8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en-US" dirty="0" smtClean="0"/>
              <a:t>Coordinates Mapping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9060E4-2275-46E9-A723-653463806DF4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000918"/>
            <a:ext cx="7112000" cy="517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27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en-US" dirty="0"/>
              <a:t>Coordinates Mapping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9060E4-2275-46E9-A723-653463806DF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69" y="860926"/>
            <a:ext cx="73152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685800"/>
            <a:ext cx="7518400" cy="5638800"/>
          </a:xfrm>
        </p:spPr>
      </p:pic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en-US" dirty="0" smtClean="0"/>
              <a:t>Procrustes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9060E4-2275-46E9-A723-653463806DF4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063" y="708468"/>
            <a:ext cx="2340195" cy="1447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t="11774"/>
          <a:stretch/>
        </p:blipFill>
        <p:spPr>
          <a:xfrm>
            <a:off x="6170982" y="2156268"/>
            <a:ext cx="2289276" cy="147902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6494" y="3604068"/>
            <a:ext cx="2289276" cy="14058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2426" y="4931336"/>
            <a:ext cx="2446388" cy="139326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57200" y="1016869"/>
            <a:ext cx="48901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Procrustes Analysis</a:t>
            </a:r>
            <a:r>
              <a:rPr lang="en-US" sz="2400" dirty="0" smtClean="0"/>
              <a:t>:</a:t>
            </a:r>
          </a:p>
          <a:p>
            <a:r>
              <a:rPr lang="en-US" sz="2400" dirty="0" smtClean="0"/>
              <a:t>A form of statistical shape analysis</a:t>
            </a:r>
            <a:endParaRPr lang="en-US" sz="2400" dirty="0"/>
          </a:p>
        </p:txBody>
      </p:sp>
      <p:sp>
        <p:nvSpPr>
          <p:cNvPr id="18" name="Content Placeholder 1"/>
          <p:cNvSpPr txBox="1">
            <a:spLocks/>
          </p:cNvSpPr>
          <p:nvPr/>
        </p:nvSpPr>
        <p:spPr>
          <a:xfrm>
            <a:off x="0" y="2133600"/>
            <a:ext cx="9144000" cy="3429000"/>
          </a:xfrm>
        </p:spPr>
        <p:txBody>
          <a:bodyPr lIns="274320" tIns="274320"/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ts val="6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111" charset="-128"/>
                <a:cs typeface="ＭＳ Ｐゴシック" pitchFamily="-111" charset="-128"/>
              </a:defRPr>
            </a:lvl1pPr>
            <a:lvl2pPr marL="742950" indent="-285750" algn="l" rtl="0" eaLnBrk="0" fontAlgn="base" hangingPunct="0">
              <a:spcBef>
                <a:spcPts val="600"/>
              </a:spcBef>
              <a:spcAft>
                <a:spcPts val="60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ＭＳ Ｐゴシック" pitchFamily="-111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+mn-lt"/>
                <a:ea typeface="ＭＳ Ｐゴシック" pitchFamily="-111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  <a:ea typeface="ＭＳ Ｐゴシック" pitchFamily="-111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ea typeface="ＭＳ Ｐゴシック" pitchFamily="-111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smtClean="0"/>
              <a:t>Scale</a:t>
            </a:r>
          </a:p>
          <a:p>
            <a:pPr lvl="1"/>
            <a:r>
              <a:rPr lang="en-US" kern="0" dirty="0" smtClean="0"/>
              <a:t>1000 (</a:t>
            </a:r>
            <a:r>
              <a:rPr lang="en-US" kern="0" dirty="0" err="1" smtClean="0"/>
              <a:t>Vicon</a:t>
            </a:r>
            <a:r>
              <a:rPr lang="en-US" kern="0" dirty="0" smtClean="0"/>
              <a:t> [mm] &amp; Vive </a:t>
            </a:r>
            <a:r>
              <a:rPr lang="en-US" kern="0" dirty="0"/>
              <a:t>[</a:t>
            </a:r>
            <a:r>
              <a:rPr lang="en-US" kern="0" dirty="0" smtClean="0"/>
              <a:t>m])</a:t>
            </a:r>
          </a:p>
          <a:p>
            <a:r>
              <a:rPr lang="en-US" kern="0" dirty="0" smtClean="0"/>
              <a:t>Translation</a:t>
            </a:r>
          </a:p>
          <a:p>
            <a:pPr lvl="1"/>
            <a:r>
              <a:rPr lang="en-US" kern="0" dirty="0" smtClean="0"/>
              <a:t>Centroid at origin</a:t>
            </a:r>
          </a:p>
          <a:p>
            <a:r>
              <a:rPr lang="en-US" kern="0" dirty="0" smtClean="0"/>
              <a:t>Rotation</a:t>
            </a:r>
          </a:p>
          <a:p>
            <a:pPr lvl="1"/>
            <a:r>
              <a:rPr lang="en-US" kern="0" dirty="0" smtClean="0"/>
              <a:t>Optimal rotation matrix that minimize squared distance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3340602"/>
            <a:ext cx="762000" cy="406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0982" y="2117059"/>
            <a:ext cx="867390" cy="406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612309" y="220096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Scale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207929" y="3471063"/>
            <a:ext cx="13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Translation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86252" y="4942052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94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Custom 1">
      <a:dk1>
        <a:srgbClr val="000000"/>
      </a:dk1>
      <a:lt1>
        <a:srgbClr val="DEF6F1"/>
      </a:lt1>
      <a:dk2>
        <a:srgbClr val="000000"/>
      </a:dk2>
      <a:lt2>
        <a:srgbClr val="969696"/>
      </a:lt2>
      <a:accent1>
        <a:srgbClr val="FFFFFF"/>
      </a:accent1>
      <a:accent2>
        <a:srgbClr val="8DC6FF"/>
      </a:accent2>
      <a:accent3>
        <a:srgbClr val="ECFAF7"/>
      </a:accent3>
      <a:accent4>
        <a:srgbClr val="000000"/>
      </a:accent4>
      <a:accent5>
        <a:srgbClr val="FFFFFF"/>
      </a:accent5>
      <a:accent6>
        <a:srgbClr val="7FB3E7"/>
      </a:accent6>
      <a:hlink>
        <a:srgbClr val="000000"/>
      </a:hlink>
      <a:folHlink>
        <a:srgbClr val="0000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248</Words>
  <Application>Microsoft Macintosh PowerPoint</Application>
  <PresentationFormat>On-screen Show (4:3)</PresentationFormat>
  <Paragraphs>146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Courier New</vt:lpstr>
      <vt:lpstr>Garamond</vt:lpstr>
      <vt:lpstr>ＭＳ Ｐゴシック</vt:lpstr>
      <vt:lpstr>Trajan Pro</vt:lpstr>
      <vt:lpstr>Arial</vt:lpstr>
      <vt:lpstr>Default Design</vt:lpstr>
      <vt:lpstr>Tracking Accuracy Comparison HTC Vive vs. Vicon</vt:lpstr>
      <vt:lpstr>Method</vt:lpstr>
      <vt:lpstr>PowerPoint Presentation</vt:lpstr>
      <vt:lpstr>Experiments</vt:lpstr>
      <vt:lpstr>Experiments</vt:lpstr>
      <vt:lpstr>Experiments</vt:lpstr>
      <vt:lpstr>Coordinates Mapping</vt:lpstr>
      <vt:lpstr>Coordinates Mapping</vt:lpstr>
      <vt:lpstr>Procrustes Analysis</vt:lpstr>
      <vt:lpstr>Translation Movement</vt:lpstr>
      <vt:lpstr>PowerPoint Presentation</vt:lpstr>
      <vt:lpstr>Circle Movement</vt:lpstr>
      <vt:lpstr>PowerPoint Presentation</vt:lpstr>
      <vt:lpstr>Rotation Movement</vt:lpstr>
      <vt:lpstr>PowerPoint Presentation</vt:lpstr>
      <vt:lpstr>Summary</vt:lpstr>
      <vt:lpstr>Error</vt:lpstr>
      <vt:lpstr>Delay Problem</vt:lpstr>
      <vt:lpstr>Next Step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2017-03-20T02:18:26Z</dcterms:created>
  <dcterms:modified xsi:type="dcterms:W3CDTF">2017-07-12T14:05:05Z</dcterms:modified>
</cp:coreProperties>
</file>